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Lexend" panose="020B0604020202020204" charset="0"/>
      <p:regular r:id="rId12"/>
      <p:bold r:id="rId13"/>
    </p:embeddedFont>
    <p:embeddedFont>
      <p:font typeface="Lexend Medium" panose="020B0604020202020204" charset="0"/>
      <p:regular r:id="rId14"/>
      <p:bold r:id="rId15"/>
    </p:embeddedFont>
    <p:embeddedFont>
      <p:font typeface="Lexend SemiBold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77108a3e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c77108a3e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gain insight by comparing the sizes of a galaxy’s stellar, gas, and dust components. Molecular gas (CO) is indicative of future star formation, and the dust component is heated by newborn stars.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77108a3e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c77108a3e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c89b6fa9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c89b6fa9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### change the labels ####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7c835358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7c835358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residual? Five of the six methods yielded consistent results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8ee6a3d1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c8ee6a3d1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residual? Five of the six methods yielded consistent results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77108a3e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77108a3e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8ee6a3d1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c8ee6a3d1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7c835358d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c7c835358d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FE2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exend SemiBold"/>
              <a:buChar char="●"/>
              <a:defRPr sz="19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85450" y="132350"/>
            <a:ext cx="8573100" cy="17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 b="1">
                <a:latin typeface="Lexend"/>
                <a:ea typeface="Lexend"/>
                <a:cs typeface="Lexend"/>
                <a:sym typeface="Lexend"/>
              </a:rPr>
              <a:t>Analyzing Dust in Distant Galaxies</a:t>
            </a:r>
            <a:endParaRPr sz="49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5450" y="1962150"/>
            <a:ext cx="5371200" cy="21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Sarah Saavedra</a:t>
            </a:r>
            <a:endParaRPr sz="29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</a:t>
            </a:r>
            <a:r>
              <a:rPr lang="en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Allison Noble</a:t>
            </a:r>
            <a:endParaRPr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Alex Pigarelli, Patrick Kamieneski, Sebastian Montaño</a:t>
            </a:r>
            <a:endParaRPr sz="1900"/>
          </a:p>
        </p:txBody>
      </p:sp>
      <p:sp>
        <p:nvSpPr>
          <p:cNvPr id="56" name="Google Shape;56;p13"/>
          <p:cNvSpPr txBox="1"/>
          <p:nvPr/>
        </p:nvSpPr>
        <p:spPr>
          <a:xfrm>
            <a:off x="2996775" y="4186500"/>
            <a:ext cx="59988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Arizona Space Grant Statewide Symposium</a:t>
            </a:r>
            <a:endParaRPr sz="20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20 April 2024</a:t>
            </a:r>
            <a:endParaRPr sz="20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912" y="3935475"/>
            <a:ext cx="2049874" cy="115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050" y="4014800"/>
            <a:ext cx="744871" cy="9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4937350" y="3834500"/>
            <a:ext cx="39255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HST and VLT Image of a Distant Galaxy Cluster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5">
            <a:alphaModFix/>
          </a:blip>
          <a:srcRect l="12754" t="16744" r="13264" b="18201"/>
          <a:stretch/>
        </p:blipFill>
        <p:spPr>
          <a:xfrm>
            <a:off x="5242225" y="1158950"/>
            <a:ext cx="3227300" cy="26334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Science Goals</a:t>
            </a:r>
            <a:endParaRPr b="1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140950" y="1064625"/>
            <a:ext cx="3017100" cy="4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exend Medium"/>
              <a:buChar char="-"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How is galaxy evolution impacted by the environment in which a galaxy resides? 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exend Medium"/>
              <a:buChar char="-"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Why do galaxies stop forming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stars? 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1" y="4163800"/>
            <a:ext cx="689225" cy="9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t="-7111" r="6620" b="-5058"/>
          <a:stretch/>
        </p:blipFill>
        <p:spPr>
          <a:xfrm>
            <a:off x="3183100" y="532350"/>
            <a:ext cx="5710648" cy="39621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69;p14"/>
          <p:cNvSpPr/>
          <p:nvPr/>
        </p:nvSpPr>
        <p:spPr>
          <a:xfrm>
            <a:off x="3183175" y="502575"/>
            <a:ext cx="5710500" cy="28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3183175" y="4258950"/>
            <a:ext cx="5710500" cy="235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3324900" y="790575"/>
            <a:ext cx="1595400" cy="758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7012075" y="4035775"/>
            <a:ext cx="1881600" cy="352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183175" y="4494450"/>
            <a:ext cx="57105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Credit: Aeree Chung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Observations</a:t>
            </a:r>
            <a:endParaRPr b="1"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6900" y="981900"/>
            <a:ext cx="4565100" cy="40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/>
              <a:t>D</a:t>
            </a:r>
            <a:r>
              <a:rPr lang="en" sz="1900"/>
              <a:t>ust emission</a:t>
            </a:r>
            <a:r>
              <a:rPr lang="en"/>
              <a:t> is </a:t>
            </a:r>
            <a:r>
              <a:rPr lang="en" sz="1900"/>
              <a:t>observed at 350 GHz</a:t>
            </a:r>
            <a:endParaRPr/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ALMA Radio Telescope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Heated by newborn stars</a:t>
            </a:r>
            <a:endParaRPr sz="1900"/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-"/>
            </a:pPr>
            <a:r>
              <a:rPr lang="en"/>
              <a:t>Three clusters at r</a:t>
            </a:r>
            <a:r>
              <a:rPr lang="en" sz="1900"/>
              <a:t>edshift of 1.63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-"/>
            </a:pPr>
            <a:r>
              <a:rPr lang="en" sz="1900"/>
              <a:t>About 10 billion years ago, when star formation in the Universe peaked</a:t>
            </a:r>
            <a:endParaRPr sz="19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7230" y="4090625"/>
            <a:ext cx="728046" cy="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4647600" y="4090625"/>
            <a:ext cx="372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Credit: ALMA (ESO/NAOJ/NRAO)/L. Calçada (ESO)/H. Heyer (ESO)/H. Zodet (ESO)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7600" y="323700"/>
            <a:ext cx="3720426" cy="37669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4781700" y="228750"/>
            <a:ext cx="3794400" cy="6174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6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Observations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06100" cy="3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Lexend Medium"/>
              <a:buChar char="-"/>
            </a:pPr>
            <a:r>
              <a:rPr lang="en" sz="2000">
                <a:latin typeface="Lexend Medium"/>
                <a:ea typeface="Lexend Medium"/>
                <a:cs typeface="Lexend Medium"/>
                <a:sym typeface="Lexend Medium"/>
              </a:rPr>
              <a:t>Cluster galaxies have a large range of fluxes, position angles, and sizes</a:t>
            </a:r>
            <a:endParaRPr sz="2000"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Char char="-"/>
            </a:pPr>
            <a:r>
              <a:rPr lang="en" sz="2000">
                <a:latin typeface="Lexend Medium"/>
                <a:ea typeface="Lexend Medium"/>
                <a:cs typeface="Lexend Medium"/>
                <a:sym typeface="Lexend Medium"/>
              </a:rPr>
              <a:t>Important to find a consistent measurement method for all kinds of galaxies</a:t>
            </a:r>
            <a:endParaRPr sz="2000"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76" y="4174475"/>
            <a:ext cx="689225" cy="92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16"/>
          <p:cNvGrpSpPr/>
          <p:nvPr/>
        </p:nvGrpSpPr>
        <p:grpSpPr>
          <a:xfrm>
            <a:off x="4781675" y="228750"/>
            <a:ext cx="3794438" cy="4865825"/>
            <a:chOff x="4472225" y="342125"/>
            <a:chExt cx="3794438" cy="4865825"/>
          </a:xfrm>
        </p:grpSpPr>
        <p:grpSp>
          <p:nvGrpSpPr>
            <p:cNvPr id="92" name="Google Shape;92;p16"/>
            <p:cNvGrpSpPr/>
            <p:nvPr/>
          </p:nvGrpSpPr>
          <p:grpSpPr>
            <a:xfrm>
              <a:off x="4472225" y="342125"/>
              <a:ext cx="3794438" cy="4865825"/>
              <a:chOff x="4472225" y="342125"/>
              <a:chExt cx="3794438" cy="4865825"/>
            </a:xfrm>
          </p:grpSpPr>
          <p:sp>
            <p:nvSpPr>
              <p:cNvPr id="93" name="Google Shape;93;p16"/>
              <p:cNvSpPr/>
              <p:nvPr/>
            </p:nvSpPr>
            <p:spPr>
              <a:xfrm>
                <a:off x="4472225" y="950175"/>
                <a:ext cx="3794400" cy="38418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exend SemiBold"/>
                  <a:ea typeface="Lexend SemiBold"/>
                  <a:cs typeface="Lexend SemiBold"/>
                  <a:sym typeface="Lexend SemiBold"/>
                </a:endParaRPr>
              </a:p>
            </p:txBody>
          </p:sp>
          <p:grpSp>
            <p:nvGrpSpPr>
              <p:cNvPr id="94" name="Google Shape;94;p16"/>
              <p:cNvGrpSpPr/>
              <p:nvPr/>
            </p:nvGrpSpPr>
            <p:grpSpPr>
              <a:xfrm>
                <a:off x="4521950" y="342125"/>
                <a:ext cx="3731625" cy="4392125"/>
                <a:chOff x="4521950" y="342125"/>
                <a:chExt cx="3731625" cy="4392125"/>
              </a:xfrm>
            </p:grpSpPr>
            <p:pic>
              <p:nvPicPr>
                <p:cNvPr id="95" name="Google Shape;95;p1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2672" t="1084" r="484" b="1250"/>
                <a:stretch/>
              </p:blipFill>
              <p:spPr>
                <a:xfrm>
                  <a:off x="5804650" y="1002375"/>
                  <a:ext cx="2448925" cy="37318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" name="Google Shape;96;p16"/>
                <p:cNvSpPr txBox="1"/>
                <p:nvPr/>
              </p:nvSpPr>
              <p:spPr>
                <a:xfrm>
                  <a:off x="4521950" y="368250"/>
                  <a:ext cx="1269600" cy="546600"/>
                </a:xfrm>
                <a:prstGeom prst="rect">
                  <a:avLst/>
                </a:prstGeom>
                <a:solidFill>
                  <a:srgbClr val="58464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>
                      <a:solidFill>
                        <a:schemeClr val="lt2"/>
                      </a:solidFill>
                      <a:latin typeface="Lexend SemiBold"/>
                      <a:ea typeface="Lexend SemiBold"/>
                      <a:cs typeface="Lexend SemiBold"/>
                      <a:sym typeface="Lexend SemiBold"/>
                    </a:rPr>
                    <a:t>Dust Emission</a:t>
                  </a:r>
                  <a:endParaRPr sz="1600">
                    <a:solidFill>
                      <a:schemeClr val="lt2"/>
                    </a:solidFill>
                    <a:latin typeface="Lexend SemiBold"/>
                    <a:ea typeface="Lexend SemiBold"/>
                    <a:cs typeface="Lexend SemiBold"/>
                    <a:sym typeface="Lexend SemiBold"/>
                  </a:endParaRPr>
                </a:p>
              </p:txBody>
            </p:sp>
            <p:sp>
              <p:nvSpPr>
                <p:cNvPr id="97" name="Google Shape;97;p16"/>
                <p:cNvSpPr txBox="1"/>
                <p:nvPr/>
              </p:nvSpPr>
              <p:spPr>
                <a:xfrm>
                  <a:off x="5791475" y="342125"/>
                  <a:ext cx="1269600" cy="572700"/>
                </a:xfrm>
                <a:prstGeom prst="rect">
                  <a:avLst/>
                </a:prstGeom>
                <a:solidFill>
                  <a:srgbClr val="58464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>
                      <a:solidFill>
                        <a:srgbClr val="039386"/>
                      </a:solidFill>
                      <a:latin typeface="Lexend SemiBold"/>
                      <a:ea typeface="Lexend SemiBold"/>
                      <a:cs typeface="Lexend SemiBold"/>
                      <a:sym typeface="Lexend SemiBold"/>
                    </a:rPr>
                    <a:t>Dust Contour</a:t>
                  </a:r>
                  <a:endParaRPr sz="1600">
                    <a:solidFill>
                      <a:srgbClr val="039386"/>
                    </a:solidFill>
                    <a:latin typeface="Lexend SemiBold"/>
                    <a:ea typeface="Lexend SemiBold"/>
                    <a:cs typeface="Lexend SemiBold"/>
                    <a:sym typeface="Lexend SemiBold"/>
                  </a:endParaRPr>
                </a:p>
              </p:txBody>
            </p:sp>
            <p:sp>
              <p:nvSpPr>
                <p:cNvPr id="98" name="Google Shape;98;p16"/>
                <p:cNvSpPr txBox="1"/>
                <p:nvPr/>
              </p:nvSpPr>
              <p:spPr>
                <a:xfrm>
                  <a:off x="7061075" y="342125"/>
                  <a:ext cx="1186500" cy="572700"/>
                </a:xfrm>
                <a:prstGeom prst="rect">
                  <a:avLst/>
                </a:prstGeom>
                <a:solidFill>
                  <a:srgbClr val="58464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>
                      <a:solidFill>
                        <a:srgbClr val="0FFF0E"/>
                      </a:solidFill>
                      <a:latin typeface="Lexend SemiBold"/>
                      <a:ea typeface="Lexend SemiBold"/>
                      <a:cs typeface="Lexend SemiBold"/>
                      <a:sym typeface="Lexend SemiBold"/>
                    </a:rPr>
                    <a:t>Gas</a:t>
                  </a:r>
                  <a:endParaRPr sz="1600">
                    <a:solidFill>
                      <a:srgbClr val="0FFF0E"/>
                    </a:solidFill>
                    <a:latin typeface="Lexend SemiBold"/>
                    <a:ea typeface="Lexend SemiBold"/>
                    <a:cs typeface="Lexend SemiBold"/>
                    <a:sym typeface="Lexend SemiBold"/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>
                      <a:solidFill>
                        <a:srgbClr val="0FFF0E"/>
                      </a:solidFill>
                      <a:latin typeface="Lexend SemiBold"/>
                      <a:ea typeface="Lexend SemiBold"/>
                      <a:cs typeface="Lexend SemiBold"/>
                      <a:sym typeface="Lexend SemiBold"/>
                    </a:rPr>
                    <a:t>Contour</a:t>
                  </a:r>
                  <a:endParaRPr sz="1600">
                    <a:solidFill>
                      <a:srgbClr val="0FFF0E"/>
                    </a:solidFill>
                    <a:latin typeface="Lexend SemiBold"/>
                    <a:ea typeface="Lexend SemiBold"/>
                    <a:cs typeface="Lexend SemiBold"/>
                    <a:sym typeface="Lexend SemiBold"/>
                  </a:endParaRPr>
                </a:p>
              </p:txBody>
            </p:sp>
          </p:grpSp>
          <p:sp>
            <p:nvSpPr>
              <p:cNvPr id="99" name="Google Shape;99;p16"/>
              <p:cNvSpPr txBox="1"/>
              <p:nvPr/>
            </p:nvSpPr>
            <p:spPr>
              <a:xfrm>
                <a:off x="4521938" y="4734250"/>
                <a:ext cx="1269600" cy="47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002EFF"/>
                    </a:solidFill>
                    <a:latin typeface="Lexend SemiBold"/>
                    <a:ea typeface="Lexend SemiBold"/>
                    <a:cs typeface="Lexend SemiBold"/>
                    <a:sym typeface="Lexend SemiBold"/>
                  </a:rPr>
                  <a:t>ALMA</a:t>
                </a:r>
                <a:endParaRPr sz="1600">
                  <a:solidFill>
                    <a:srgbClr val="002EFF"/>
                  </a:solidFill>
                  <a:latin typeface="Lexend SemiBold"/>
                  <a:ea typeface="Lexend SemiBold"/>
                  <a:cs typeface="Lexend SemiBold"/>
                  <a:sym typeface="Lexend SemiBold"/>
                </a:endParaRPr>
              </a:p>
            </p:txBody>
          </p:sp>
          <p:sp>
            <p:nvSpPr>
              <p:cNvPr id="100" name="Google Shape;100;p16"/>
              <p:cNvSpPr txBox="1"/>
              <p:nvPr/>
            </p:nvSpPr>
            <p:spPr>
              <a:xfrm>
                <a:off x="5700963" y="4734250"/>
                <a:ext cx="1269600" cy="47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1"/>
                    </a:solidFill>
                    <a:latin typeface="Lexend SemiBold"/>
                    <a:ea typeface="Lexend SemiBold"/>
                    <a:cs typeface="Lexend SemiBold"/>
                    <a:sym typeface="Lexend SemiBold"/>
                  </a:rPr>
                  <a:t>HST</a:t>
                </a:r>
                <a:endParaRPr sz="1600">
                  <a:solidFill>
                    <a:schemeClr val="dk1"/>
                  </a:solidFill>
                  <a:latin typeface="Lexend SemiBold"/>
                  <a:ea typeface="Lexend SemiBold"/>
                  <a:cs typeface="Lexend SemiBold"/>
                  <a:sym typeface="Lexend SemiBold"/>
                </a:endParaRPr>
              </a:p>
            </p:txBody>
          </p:sp>
          <p:sp>
            <p:nvSpPr>
              <p:cNvPr id="101" name="Google Shape;101;p16"/>
              <p:cNvSpPr txBox="1"/>
              <p:nvPr/>
            </p:nvSpPr>
            <p:spPr>
              <a:xfrm>
                <a:off x="6997063" y="4734250"/>
                <a:ext cx="1269600" cy="47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1"/>
                    </a:solidFill>
                    <a:latin typeface="Lexend SemiBold"/>
                    <a:ea typeface="Lexend SemiBold"/>
                    <a:cs typeface="Lexend SemiBold"/>
                    <a:sym typeface="Lexend SemiBold"/>
                  </a:rPr>
                  <a:t>HST</a:t>
                </a:r>
                <a:endParaRPr sz="1600">
                  <a:solidFill>
                    <a:schemeClr val="dk1"/>
                  </a:solidFill>
                  <a:latin typeface="Lexend SemiBold"/>
                  <a:ea typeface="Lexend SemiBold"/>
                  <a:cs typeface="Lexend SemiBold"/>
                  <a:sym typeface="Lexend SemiBold"/>
                </a:endParaRPr>
              </a:p>
            </p:txBody>
          </p:sp>
        </p:grpSp>
        <p:pic>
          <p:nvPicPr>
            <p:cNvPr id="102" name="Google Shape;102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63500" y="3531900"/>
              <a:ext cx="1186500" cy="11865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3" name="Google Shape;103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63500" y="2272750"/>
              <a:ext cx="1186500" cy="11865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04" name="Google Shape;104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63500" y="1013588"/>
              <a:ext cx="1186500" cy="11865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725" y="2330725"/>
            <a:ext cx="5170523" cy="25664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600" y="569575"/>
            <a:ext cx="1541222" cy="1535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My Process</a:t>
            </a:r>
            <a:endParaRPr b="1"/>
          </a:p>
        </p:txBody>
      </p:sp>
      <p:cxnSp>
        <p:nvCxnSpPr>
          <p:cNvPr id="112" name="Google Shape;112;p17"/>
          <p:cNvCxnSpPr/>
          <p:nvPr/>
        </p:nvCxnSpPr>
        <p:spPr>
          <a:xfrm flipH="1">
            <a:off x="1830650" y="1482100"/>
            <a:ext cx="1770900" cy="1356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3" name="Google Shape;113;p17"/>
          <p:cNvCxnSpPr/>
          <p:nvPr/>
        </p:nvCxnSpPr>
        <p:spPr>
          <a:xfrm rot="10800000">
            <a:off x="4108525" y="1662800"/>
            <a:ext cx="1162200" cy="13194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0157" y="4014425"/>
            <a:ext cx="785118" cy="104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7"/>
          <p:cNvCxnSpPr/>
          <p:nvPr/>
        </p:nvCxnSpPr>
        <p:spPr>
          <a:xfrm flipH="1">
            <a:off x="3544025" y="1393925"/>
            <a:ext cx="273600" cy="2397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6" name="Google Shape;116;p17"/>
          <p:cNvSpPr/>
          <p:nvPr/>
        </p:nvSpPr>
        <p:spPr>
          <a:xfrm>
            <a:off x="3094225" y="1873050"/>
            <a:ext cx="186300" cy="156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666225" y="1790175"/>
            <a:ext cx="2086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clean beam</a:t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18" name="Google Shape;118;p17"/>
          <p:cNvCxnSpPr>
            <a:endCxn id="116" idx="2"/>
          </p:cNvCxnSpPr>
          <p:nvPr/>
        </p:nvCxnSpPr>
        <p:spPr>
          <a:xfrm>
            <a:off x="2726725" y="1951350"/>
            <a:ext cx="36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" name="Google Shape;119;p17"/>
          <p:cNvSpPr/>
          <p:nvPr/>
        </p:nvSpPr>
        <p:spPr>
          <a:xfrm>
            <a:off x="931150" y="3801050"/>
            <a:ext cx="4481400" cy="72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931150" y="3637925"/>
            <a:ext cx="2330700" cy="37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3815900" y="3693950"/>
            <a:ext cx="1502400" cy="37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518000" y="445025"/>
            <a:ext cx="34107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exend Medium"/>
              <a:buChar char="-"/>
            </a:pPr>
            <a:r>
              <a:rPr lang="en" sz="19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Different regions are proportionally sized to the amount of noise, in multiples of the RMS (𝞂), and the angular resolution (CB)</a:t>
            </a:r>
            <a:endParaRPr sz="19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Font typeface="Lexend Medium"/>
              <a:buChar char="-"/>
            </a:pPr>
            <a:r>
              <a:rPr lang="en" sz="19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I fit each source with a 2D Gaussian</a:t>
            </a:r>
            <a:endParaRPr sz="19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/>
          <p:nvPr/>
        </p:nvSpPr>
        <p:spPr>
          <a:xfrm>
            <a:off x="4484625" y="445025"/>
            <a:ext cx="704400" cy="1743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50" y="2310650"/>
            <a:ext cx="5275155" cy="2614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225" y="594050"/>
            <a:ext cx="1541222" cy="1535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My Process</a:t>
            </a:r>
            <a:endParaRPr b="1"/>
          </a:p>
        </p:txBody>
      </p:sp>
      <p:sp>
        <p:nvSpPr>
          <p:cNvPr id="131" name="Google Shape;131;p18"/>
          <p:cNvSpPr txBox="1"/>
          <p:nvPr/>
        </p:nvSpPr>
        <p:spPr>
          <a:xfrm>
            <a:off x="5518000" y="445025"/>
            <a:ext cx="34107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exend Medium"/>
              <a:buChar char="-"/>
            </a:pPr>
            <a:r>
              <a:rPr lang="en" sz="19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Different regions are proportionally sized to the amount of noise, in multiples of the RMS (𝞂), and the angular resolution (CB)</a:t>
            </a:r>
            <a:endParaRPr sz="19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Font typeface="Lexend Medium"/>
              <a:buChar char="-"/>
            </a:pPr>
            <a:r>
              <a:rPr lang="en" sz="19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I fit each source with a 2D Gaussian</a:t>
            </a:r>
            <a:endParaRPr sz="19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0157" y="4014425"/>
            <a:ext cx="785118" cy="1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/>
          <p:nvPr/>
        </p:nvSpPr>
        <p:spPr>
          <a:xfrm>
            <a:off x="2531025" y="1893550"/>
            <a:ext cx="186300" cy="156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141125" y="1814650"/>
            <a:ext cx="2086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clean beam</a:t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35" name="Google Shape;135;p18"/>
          <p:cNvCxnSpPr>
            <a:endCxn id="133" idx="2"/>
          </p:cNvCxnSpPr>
          <p:nvPr/>
        </p:nvCxnSpPr>
        <p:spPr>
          <a:xfrm>
            <a:off x="2163525" y="1971850"/>
            <a:ext cx="367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6" name="Google Shape;136;p18"/>
          <p:cNvPicPr preferRelativeResize="0"/>
          <p:nvPr/>
        </p:nvPicPr>
        <p:blipFill rotWithShape="1">
          <a:blip r:embed="rId6">
            <a:alphaModFix/>
          </a:blip>
          <a:srcRect l="-19317"/>
          <a:stretch/>
        </p:blipFill>
        <p:spPr>
          <a:xfrm>
            <a:off x="4532548" y="489825"/>
            <a:ext cx="637052" cy="16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7">
            <a:alphaModFix/>
          </a:blip>
          <a:srcRect r="45085"/>
          <a:stretch/>
        </p:blipFill>
        <p:spPr>
          <a:xfrm>
            <a:off x="4532540" y="489826"/>
            <a:ext cx="293210" cy="169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Results</a:t>
            </a:r>
            <a:endParaRPr b="1"/>
          </a:p>
        </p:txBody>
      </p:sp>
      <p:sp>
        <p:nvSpPr>
          <p:cNvPr id="143" name="Google Shape;143;p19"/>
          <p:cNvSpPr txBox="1"/>
          <p:nvPr/>
        </p:nvSpPr>
        <p:spPr>
          <a:xfrm>
            <a:off x="5681850" y="1017725"/>
            <a:ext cx="3304200" cy="3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Medium"/>
              <a:buChar char="-"/>
            </a:pPr>
            <a:r>
              <a:rPr lang="en" sz="20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Flux vs. Average Size for galaxies from three galaxy clusters:</a:t>
            </a:r>
            <a:endParaRPr sz="20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rPr>
              <a:t>J0224, J0225, J0330</a:t>
            </a:r>
            <a:endParaRPr sz="20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157" y="4014425"/>
            <a:ext cx="785118" cy="1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51" y="1017725"/>
            <a:ext cx="5305890" cy="3820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Future Work and Implications</a:t>
            </a:r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5582700" cy="3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Lexend Medium"/>
              <a:buChar char="-"/>
            </a:pPr>
            <a:r>
              <a:rPr lang="en" sz="2000">
                <a:latin typeface="Lexend Medium"/>
                <a:ea typeface="Lexend Medium"/>
                <a:cs typeface="Lexend Medium"/>
                <a:sym typeface="Lexend Medium"/>
              </a:rPr>
              <a:t>Measuring galaxy models that replicate</a:t>
            </a:r>
            <a:endParaRPr sz="2000"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 Medium"/>
                <a:ea typeface="Lexend Medium"/>
                <a:cs typeface="Lexend Medium"/>
                <a:sym typeface="Lexend Medium"/>
              </a:rPr>
              <a:t>the observing conditions of ALMA</a:t>
            </a:r>
            <a:endParaRPr sz="2000"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Char char="-"/>
            </a:pPr>
            <a:r>
              <a:rPr lang="en" sz="2000">
                <a:latin typeface="Lexend Medium"/>
                <a:ea typeface="Lexend Medium"/>
                <a:cs typeface="Lexend Medium"/>
                <a:sym typeface="Lexend Medium"/>
              </a:rPr>
              <a:t>Repeating measurements with each </a:t>
            </a:r>
            <a:endParaRPr sz="2000"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 Medium"/>
                <a:ea typeface="Lexend Medium"/>
                <a:cs typeface="Lexend Medium"/>
                <a:sym typeface="Lexend Medium"/>
              </a:rPr>
              <a:t>galaxy’s gas component</a:t>
            </a:r>
            <a:endParaRPr sz="2000"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Char char="-"/>
            </a:pPr>
            <a:r>
              <a:rPr lang="en" sz="2000">
                <a:latin typeface="Lexend Medium"/>
                <a:ea typeface="Lexend Medium"/>
                <a:cs typeface="Lexend Medium"/>
                <a:sym typeface="Lexend Medium"/>
              </a:rPr>
              <a:t>Using residuals, we can identify unusual behavior, like ram-pressure stripping 	  </a:t>
            </a:r>
            <a:endParaRPr sz="2000"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3">
            <a:alphaModFix/>
          </a:blip>
          <a:srcRect l="50070" r="17750" b="62794"/>
          <a:stretch/>
        </p:blipFill>
        <p:spPr>
          <a:xfrm>
            <a:off x="5998025" y="2960500"/>
            <a:ext cx="2900500" cy="193678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3" name="Google Shape;153;p20"/>
          <p:cNvSpPr/>
          <p:nvPr/>
        </p:nvSpPr>
        <p:spPr>
          <a:xfrm>
            <a:off x="5998075" y="4632075"/>
            <a:ext cx="2900400" cy="265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9400" y="1024825"/>
            <a:ext cx="1389249" cy="15223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5">
            <a:alphaModFix/>
          </a:blip>
          <a:srcRect l="8925"/>
          <a:stretch/>
        </p:blipFill>
        <p:spPr>
          <a:xfrm>
            <a:off x="5998150" y="1024825"/>
            <a:ext cx="1389250" cy="152231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1199" y="4163800"/>
            <a:ext cx="689225" cy="9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5940025" y="2569200"/>
            <a:ext cx="29586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Candidate for ram-pressure stripping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2310300" y="1988100"/>
            <a:ext cx="4523400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20"/>
              <a:t>Thank You!</a:t>
            </a:r>
            <a:endParaRPr sz="4520"/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157" y="4014425"/>
            <a:ext cx="785118" cy="1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90450"/>
            <a:ext cx="2049874" cy="115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On-screen Show (16:9)</PresentationFormat>
  <Paragraphs>52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Lexend SemiBold</vt:lpstr>
      <vt:lpstr>Lexend</vt:lpstr>
      <vt:lpstr>Lexend Medium</vt:lpstr>
      <vt:lpstr>Arial</vt:lpstr>
      <vt:lpstr>Simple Light</vt:lpstr>
      <vt:lpstr>Analyzing Dust in Distant Galaxies</vt:lpstr>
      <vt:lpstr>Science Goals</vt:lpstr>
      <vt:lpstr>Observations</vt:lpstr>
      <vt:lpstr>Observations</vt:lpstr>
      <vt:lpstr>My Process</vt:lpstr>
      <vt:lpstr>My Process</vt:lpstr>
      <vt:lpstr>Results</vt:lpstr>
      <vt:lpstr>Future Work and Implications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Analyzing Dust in Distant Galaxies</dc:title>
  <dc:creator>Michelle A. Coe</dc:creator>
  <cp:lastModifiedBy>Michelle A. Coe</cp:lastModifiedBy>
  <cp:revision>1</cp:revision>
  <dcterms:modified xsi:type="dcterms:W3CDTF">2024-04-11T19:56:19Z</dcterms:modified>
</cp:coreProperties>
</file>